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68" r:id="rId3"/>
    <p:sldId id="372" r:id="rId4"/>
    <p:sldId id="375" r:id="rId5"/>
    <p:sldId id="376" r:id="rId6"/>
    <p:sldId id="373" r:id="rId7"/>
    <p:sldId id="370" r:id="rId8"/>
    <p:sldId id="371" r:id="rId9"/>
    <p:sldId id="374" r:id="rId10"/>
    <p:sldId id="379" r:id="rId11"/>
    <p:sldId id="378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5" autoAdjust="0"/>
    <p:restoredTop sz="92068" autoAdjust="0"/>
  </p:normalViewPr>
  <p:slideViewPr>
    <p:cSldViewPr>
      <p:cViewPr>
        <p:scale>
          <a:sx n="90" d="100"/>
          <a:sy n="90" d="100"/>
        </p:scale>
        <p:origin x="-582" y="-5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9B8E86-0EA8-4DDC-ADD4-473FCB366AD5}" type="datetimeFigureOut">
              <a:rPr lang="en-US"/>
              <a:pPr>
                <a:defRPr/>
              </a:pPr>
              <a:t>8/7/2013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296E8F-E85F-4BFD-BC35-246D8C1AD0D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CF789-A3ED-4348-B3C3-B9511F22926F}" type="slidenum">
              <a:rPr lang="en-US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818730FA-319E-4AF3-B442-5940FCCC2047}" type="slidenum">
              <a:rPr lang="en-US" sz="1200">
                <a:latin typeface="Calibri" pitchFamily="84" charset="0"/>
              </a:rPr>
              <a:pPr algn="r" eaLnBrk="0" hangingPunct="0"/>
              <a:t>10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818730FA-319E-4AF3-B442-5940FCCC2047}" type="slidenum">
              <a:rPr lang="en-US" sz="1200">
                <a:latin typeface="Calibri" pitchFamily="84" charset="0"/>
              </a:rPr>
              <a:pPr algn="r" eaLnBrk="0" hangingPunct="0"/>
              <a:t>11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6E8F0218-A0DC-4303-A4EE-782A1B6CC304}" type="slidenum">
              <a:rPr lang="en-US" sz="1200">
                <a:latin typeface="Calibri" pitchFamily="84" charset="0"/>
              </a:rPr>
              <a:pPr algn="r" eaLnBrk="0" hangingPunct="0"/>
              <a:t>2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ED47D775-A504-4ACF-89AF-9E40F24ABFBB}" type="slidenum">
              <a:rPr lang="en-US" sz="1200">
                <a:latin typeface="Calibri" pitchFamily="84" charset="0"/>
              </a:rPr>
              <a:pPr algn="r" eaLnBrk="0" hangingPunct="0"/>
              <a:t>3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ED47D775-A504-4ACF-89AF-9E40F24ABFBB}" type="slidenum">
              <a:rPr lang="en-US" sz="1200">
                <a:latin typeface="Calibri" pitchFamily="84" charset="0"/>
              </a:rPr>
              <a:pPr algn="r" eaLnBrk="0" hangingPunct="0"/>
              <a:t>4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ED47D775-A504-4ACF-89AF-9E40F24ABFBB}" type="slidenum">
              <a:rPr lang="en-US" sz="1200">
                <a:latin typeface="Calibri" pitchFamily="84" charset="0"/>
              </a:rPr>
              <a:pPr algn="r" eaLnBrk="0" hangingPunct="0"/>
              <a:t>5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ED729EAD-446B-41E0-98CB-9FE251627736}" type="slidenum">
              <a:rPr lang="en-US" sz="1200">
                <a:latin typeface="Calibri" pitchFamily="84" charset="0"/>
              </a:rPr>
              <a:pPr algn="r" eaLnBrk="0" hangingPunct="0"/>
              <a:t>6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20EA786C-5098-4671-83F6-BD6B86EE726B}" type="slidenum">
              <a:rPr lang="en-US" sz="1200">
                <a:latin typeface="Calibri" pitchFamily="84" charset="0"/>
              </a:rPr>
              <a:pPr algn="r" eaLnBrk="0" hangingPunct="0"/>
              <a:t>7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4521A2B0-5006-4DC6-A5FA-8F380A552D40}" type="slidenum">
              <a:rPr lang="en-US" sz="1200">
                <a:latin typeface="Calibri" pitchFamily="84" charset="0"/>
              </a:rPr>
              <a:pPr algn="r" eaLnBrk="0" hangingPunct="0"/>
              <a:t>8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818730FA-319E-4AF3-B442-5940FCCC2047}" type="slidenum">
              <a:rPr lang="en-US" sz="1200">
                <a:latin typeface="Calibri" pitchFamily="84" charset="0"/>
              </a:rPr>
              <a:pPr algn="r" eaLnBrk="0" hangingPunct="0"/>
              <a:t>9</a:t>
            </a:fld>
            <a:endParaRPr lang="en-US" sz="1200">
              <a:latin typeface="Calibri" pitchFamily="8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103E2-E935-472F-80B1-81E116E4FC0C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F853-38AC-4374-AC4C-5487FDD84F6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99F9-D337-42FF-A98A-253AD65E004C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84B49-F14B-4EF0-B871-0066F635FD7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0AE10-2C62-4C44-B566-E2C59417C133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8D12F-DAEB-450F-A116-EABA2ED9743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B992D-A2ED-4017-A56F-4FD9B4123927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397A-EA84-48B5-B2D8-D90C4CE0F0B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C0CF-DFA6-493B-913C-5AA79BA743D3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018E8-F066-42E5-A3AC-3538EBFB08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EECBE-6873-417E-A6E7-83FCDF91C785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D8705-DD7A-4D09-A813-B074B71FD73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7ED6-569F-4BD4-A4F1-236ACD022419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53BC4-B880-424B-8D70-7861C5A109E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9B4E-FB15-43AB-BC49-F4C08EE30A72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668BD-8A93-406D-9248-38CB9D09CDD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6342-2047-4F86-BF2A-5FEC43DF8100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2043-AEEE-4EBA-ABB6-6B05A540364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D260F-2BA9-43DD-AA79-ED9F9ED7D4C5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DEF2-33F4-416E-897D-327954CD737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65C54-1B32-4D8C-A5E0-8AA941F575E2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B012B-7564-4AAD-BD85-09E9A25CEA8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01623C-E471-4290-A75E-68A5579E70AB}" type="datetimeFigureOut">
              <a:rPr lang="en-GB"/>
              <a:pPr>
                <a:defRPr/>
              </a:pPr>
              <a:t>07/08/2013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CA4387-3138-4E00-BADE-87194A37E30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GB" smtClean="0"/>
              <a:t>A core Course 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err="1">
                <a:ea typeface="+mn-ea"/>
                <a:cs typeface="+mn-cs"/>
              </a:rPr>
              <a:t>Introduction</a:t>
            </a:r>
            <a:r>
              <a:rPr lang="nl-NL" sz="1600" dirty="0">
                <a:ea typeface="+mn-ea"/>
                <a:cs typeface="+mn-cs"/>
              </a:rPr>
              <a:t> </a:t>
            </a:r>
            <a:r>
              <a:rPr lang="nl-NL" sz="1600" dirty="0" err="1">
                <a:ea typeface="+mn-ea"/>
                <a:cs typeface="+mn-cs"/>
              </a:rPr>
              <a:t>to</a:t>
            </a:r>
            <a:r>
              <a:rPr lang="nl-NL" sz="1600" dirty="0">
                <a:ea typeface="+mn-ea"/>
                <a:cs typeface="+mn-cs"/>
              </a:rPr>
              <a:t> Modeling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>
                <a:ea typeface="+mn-ea"/>
                <a:cs typeface="+mn-cs"/>
              </a:rPr>
              <a:t>0LAB0 0LBB0 0LCB0 </a:t>
            </a:r>
            <a:r>
              <a:rPr lang="nl-NL" sz="1600" dirty="0" smtClean="0">
                <a:ea typeface="+mn-ea"/>
                <a:cs typeface="+mn-cs"/>
              </a:rPr>
              <a:t>0LDB0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3"/>
              </a:rPr>
              <a:t>c.w.a.m.v.overveld@tue.nl</a:t>
            </a: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4"/>
              </a:rPr>
              <a:t>v.a.j.borghuis@tue.nl</a:t>
            </a:r>
            <a:r>
              <a:rPr lang="nl-NL" sz="1600" dirty="0" smtClean="0">
                <a:ea typeface="+mn-ea"/>
                <a:cs typeface="+mn-cs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</a:rPr>
              <a:t>S.16</a:t>
            </a:r>
            <a:endParaRPr lang="en-US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BF1DE541-79C8-44B3-A2B3-CC56CC27A6D9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10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sp>
        <p:nvSpPr>
          <p:cNvPr id="26626" name="AutoShape 10"/>
          <p:cNvSpPr>
            <a:spLocks noChangeArrowheads="1"/>
          </p:cNvSpPr>
          <p:nvPr/>
        </p:nvSpPr>
        <p:spPr bwMode="auto">
          <a:xfrm>
            <a:off x="1476375" y="2951163"/>
            <a:ext cx="3600450" cy="917575"/>
          </a:xfrm>
          <a:prstGeom prst="wedgeRoundRectCallout">
            <a:avLst>
              <a:gd name="adj1" fmla="val -23898"/>
              <a:gd name="adj2" fmla="val 105384"/>
              <a:gd name="adj3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nl-NL" sz="2000">
                <a:latin typeface="Calibri" pitchFamily="84" charset="0"/>
              </a:rPr>
              <a:t>max(0,…): you can’t eat a negative amount of bananas</a:t>
            </a:r>
          </a:p>
        </p:txBody>
      </p:sp>
      <p:sp>
        <p:nvSpPr>
          <p:cNvPr id="26627" name="AutoShape 11"/>
          <p:cNvSpPr>
            <a:spLocks noChangeArrowheads="1"/>
          </p:cNvSpPr>
          <p:nvPr/>
        </p:nvSpPr>
        <p:spPr bwMode="auto">
          <a:xfrm>
            <a:off x="1835150" y="2951163"/>
            <a:ext cx="3816350" cy="917575"/>
          </a:xfrm>
          <a:prstGeom prst="wedgeRoundRectCallout">
            <a:avLst>
              <a:gd name="adj1" fmla="val -18634"/>
              <a:gd name="adj2" fmla="val 102269"/>
              <a:gd name="adj3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nl-NL" sz="2000">
                <a:latin typeface="Calibri" pitchFamily="84" charset="0"/>
                <a:sym typeface="Symbol" pitchFamily="84" charset="2"/>
              </a:rPr>
              <a:t></a:t>
            </a:r>
            <a:r>
              <a:rPr lang="nl-NL" sz="2000">
                <a:latin typeface="Calibri" pitchFamily="84" charset="0"/>
              </a:rPr>
              <a:t>…</a:t>
            </a:r>
            <a:r>
              <a:rPr lang="nl-NL" sz="2000">
                <a:latin typeface="Calibri" pitchFamily="84" charset="0"/>
                <a:sym typeface="Symbol" pitchFamily="84" charset="2"/>
              </a:rPr>
              <a:t> : rounding up: you don’t want to eat a fraction of a banana</a:t>
            </a:r>
          </a:p>
        </p:txBody>
      </p:sp>
      <p:grpSp>
        <p:nvGrpSpPr>
          <p:cNvPr id="26628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629" name="Picture 2" descr="fruits"/>
          <p:cNvPicPr>
            <a:picLocks noChangeAspect="1" noChangeArrowheads="1"/>
          </p:cNvPicPr>
          <p:nvPr/>
        </p:nvPicPr>
        <p:blipFill>
          <a:blip r:embed="rId4"/>
          <a:srcRect t="5676" b="9995"/>
          <a:stretch>
            <a:fillRect/>
          </a:stretch>
        </p:blipFill>
        <p:spPr bwMode="auto">
          <a:xfrm>
            <a:off x="0" y="0"/>
            <a:ext cx="91281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9274144" cy="335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-E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+n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</a:p>
          <a:p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should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such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&gt;0,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small as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possible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+n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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0, 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 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; n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=max(0,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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(E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)/B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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 lvl="1">
              <a:lnSpc>
                <a:spcPts val="2000"/>
              </a:lnSpc>
              <a:spcBef>
                <a:spcPct val="50000"/>
              </a:spcBef>
            </a:pP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Symbol" pitchFamily="84" charset="2"/>
            </a:endParaRPr>
          </a:p>
          <a:p>
            <a:pPr lvl="1">
              <a:lnSpc>
                <a:spcPts val="1700"/>
              </a:lnSpc>
              <a:spcBef>
                <a:spcPct val="50000"/>
              </a:spcBef>
            </a:pP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Symbol" pitchFamily="84" charset="2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635896" y="233378"/>
            <a:ext cx="4269854" cy="2985433"/>
          </a:xfrm>
          <a:prstGeom prst="rect">
            <a:avLst/>
          </a:prstGeom>
          <a:blipFill dpi="0" rotWithShape="1">
            <a:blip r:embed="rId5">
              <a:alphaModFix amt="88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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nl-NL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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means: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-up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x, </a:t>
            </a: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e.g.,  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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 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5.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we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up?</a:t>
            </a:r>
            <a:endParaRPr lang="nl-N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853770" y="24622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8759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BF1DE541-79C8-44B3-A2B3-CC56CC27A6D9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11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sp>
        <p:nvSpPr>
          <p:cNvPr id="26626" name="AutoShape 10"/>
          <p:cNvSpPr>
            <a:spLocks noChangeArrowheads="1"/>
          </p:cNvSpPr>
          <p:nvPr/>
        </p:nvSpPr>
        <p:spPr bwMode="auto">
          <a:xfrm>
            <a:off x="1476375" y="2951163"/>
            <a:ext cx="3600450" cy="917575"/>
          </a:xfrm>
          <a:prstGeom prst="wedgeRoundRectCallout">
            <a:avLst>
              <a:gd name="adj1" fmla="val -23898"/>
              <a:gd name="adj2" fmla="val 105384"/>
              <a:gd name="adj3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nl-NL" sz="2000">
                <a:latin typeface="Calibri" pitchFamily="84" charset="0"/>
              </a:rPr>
              <a:t>max(0,…): you can’t eat a negative amount of bananas</a:t>
            </a:r>
          </a:p>
        </p:txBody>
      </p:sp>
      <p:sp>
        <p:nvSpPr>
          <p:cNvPr id="26627" name="AutoShape 11"/>
          <p:cNvSpPr>
            <a:spLocks noChangeArrowheads="1"/>
          </p:cNvSpPr>
          <p:nvPr/>
        </p:nvSpPr>
        <p:spPr bwMode="auto">
          <a:xfrm>
            <a:off x="1835150" y="2951163"/>
            <a:ext cx="3816350" cy="917575"/>
          </a:xfrm>
          <a:prstGeom prst="wedgeRoundRectCallout">
            <a:avLst>
              <a:gd name="adj1" fmla="val -18634"/>
              <a:gd name="adj2" fmla="val 102269"/>
              <a:gd name="adj3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nl-NL" sz="2000">
                <a:latin typeface="Calibri" pitchFamily="84" charset="0"/>
                <a:sym typeface="Symbol" pitchFamily="84" charset="2"/>
              </a:rPr>
              <a:t></a:t>
            </a:r>
            <a:r>
              <a:rPr lang="nl-NL" sz="2000">
                <a:latin typeface="Calibri" pitchFamily="84" charset="0"/>
              </a:rPr>
              <a:t>…</a:t>
            </a:r>
            <a:r>
              <a:rPr lang="nl-NL" sz="2000">
                <a:latin typeface="Calibri" pitchFamily="84" charset="0"/>
                <a:sym typeface="Symbol" pitchFamily="84" charset="2"/>
              </a:rPr>
              <a:t> : rounding up: you don’t want to eat a fraction of a banana</a:t>
            </a:r>
          </a:p>
        </p:txBody>
      </p:sp>
      <p:grpSp>
        <p:nvGrpSpPr>
          <p:cNvPr id="26628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629" name="Picture 2" descr="fruits"/>
          <p:cNvPicPr>
            <a:picLocks noChangeAspect="1" noChangeArrowheads="1"/>
          </p:cNvPicPr>
          <p:nvPr/>
        </p:nvPicPr>
        <p:blipFill>
          <a:blip r:embed="rId4"/>
          <a:srcRect t="5676" b="9995"/>
          <a:stretch>
            <a:fillRect/>
          </a:stretch>
        </p:blipFill>
        <p:spPr bwMode="auto">
          <a:xfrm>
            <a:off x="0" y="0"/>
            <a:ext cx="91281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9274144" cy="421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-E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+n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</a:p>
          <a:p>
            <a:r>
              <a:rPr lang="nl-NL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</a:t>
            </a:r>
            <a:r>
              <a:rPr lang="nl-NL" sz="2800" baseline="-25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should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such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&gt;0,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small as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possible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+n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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0, 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 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; n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=max(0,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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(E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)/B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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),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so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-E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+B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*max(0,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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(E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)/B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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</a:p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or: </a:t>
            </a:r>
            <a:r>
              <a:rPr lang="nl-N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i+1</a:t>
            </a:r>
            <a:r>
              <a:rPr lang="nl-N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=F(</a:t>
            </a:r>
            <a:r>
              <a:rPr lang="nl-NL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,P</a:t>
            </a:r>
            <a:r>
              <a:rPr lang="nl-NL" sz="28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</a:p>
          <a:p>
            <a:pPr lvl="1">
              <a:lnSpc>
                <a:spcPts val="2000"/>
              </a:lnSpc>
              <a:spcBef>
                <a:spcPct val="50000"/>
              </a:spcBef>
            </a:pP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Symbol" pitchFamily="84" charset="2"/>
            </a:endParaRPr>
          </a:p>
          <a:p>
            <a:pPr lvl="1">
              <a:lnSpc>
                <a:spcPts val="1700"/>
              </a:lnSpc>
              <a:spcBef>
                <a:spcPct val="50000"/>
              </a:spcBef>
            </a:pP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Symbol" pitchFamily="84" charset="2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438400" y="4495800"/>
            <a:ext cx="4970463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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recursive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function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704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uiExpand="1" build="p" bldLvl="2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0C472F30-F8DC-4AAE-AEEF-C6D5494534BC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2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grpSp>
        <p:nvGrpSpPr>
          <p:cNvPr id="16386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387" name="Picture 4" descr="File:Tower of Zimmer interi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7475" y="-20638"/>
            <a:ext cx="5216525" cy="516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3638"/>
            <a:ext cx="54356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Nothing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on</a:t>
            </a:r>
          </a:p>
          <a:p>
            <a:pPr>
              <a:spcBef>
                <a:spcPts val="0"/>
              </a:spcBef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its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own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future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.</a:t>
            </a:r>
          </a:p>
          <a:p>
            <a:pPr>
              <a:spcBef>
                <a:spcPts val="0"/>
              </a:spcBef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>
              <a:spcBef>
                <a:spcPts val="0"/>
              </a:spcBef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’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current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values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>
              <a:spcBef>
                <a:spcPts val="0"/>
              </a:spcBef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can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only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on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their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previous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values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 marL="0" lvl="1">
              <a:spcBef>
                <a:spcPts val="0"/>
              </a:spcBef>
            </a:pPr>
            <a:endParaRPr lang="nl-N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 marL="0" lvl="1">
              <a:spcBef>
                <a:spcPts val="0"/>
              </a:spcBef>
            </a:pPr>
            <a:r>
              <a:rPr lang="nl-N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	</a:t>
            </a:r>
          </a:p>
          <a:p>
            <a:pPr marL="0" lvl="1">
              <a:spcBef>
                <a:spcPts val="0"/>
              </a:spcBef>
            </a:pPr>
            <a:r>
              <a:rPr lang="nl-N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	</a:t>
            </a:r>
          </a:p>
          <a:p>
            <a:pPr marL="0" lvl="1">
              <a:spcBef>
                <a:spcPts val="0"/>
              </a:spcBef>
            </a:pPr>
            <a:r>
              <a:rPr lang="nl-N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	</a:t>
            </a:r>
          </a:p>
          <a:p>
            <a:pPr marL="0" lvl="1">
              <a:spcBef>
                <a:spcPts val="0"/>
              </a:spcBef>
            </a:pP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 marL="0" lvl="1">
              <a:spcBef>
                <a:spcPts val="0"/>
              </a:spcBef>
            </a:pP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4D5EC468-FBCA-4144-91B8-15C0071DA689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3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grpSp>
        <p:nvGrpSpPr>
          <p:cNvPr id="18434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5" name="Picture 2" descr="Clock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1000"/>
                    </a14:imgEffect>
                  </a14:imgLayer>
                </a14:imgProps>
              </a:ext>
            </a:extLst>
          </a:blip>
          <a:srcRect b="5713"/>
          <a:stretch>
            <a:fillRect/>
          </a:stretch>
        </p:blipFill>
        <p:spPr bwMode="auto">
          <a:xfrm>
            <a:off x="0" y="11113"/>
            <a:ext cx="9137650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hthoek 2"/>
          <p:cNvSpPr>
            <a:spLocks noChangeArrowheads="1"/>
          </p:cNvSpPr>
          <p:nvPr/>
        </p:nvSpPr>
        <p:spPr bwMode="auto">
          <a:xfrm rot="5400000">
            <a:off x="8080375" y="831850"/>
            <a:ext cx="195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Calibri" pitchFamily="84" charset="0"/>
              </a:rPr>
              <a:t>http://www.sxc.hu/photo/484676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90709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=F(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works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from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‘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previous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’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‘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current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’, 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have no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on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.</a:t>
            </a:r>
          </a:p>
          <a:p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we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won’t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have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=F(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  …)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Evaluate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F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for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each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of the Q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irrespective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of the order. 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4D5EC468-FBCA-4144-91B8-15C0071DA689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4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grpSp>
        <p:nvGrpSpPr>
          <p:cNvPr id="18434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5" name="Picture 2" descr="Clock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1000"/>
                    </a14:imgEffect>
                  </a14:imgLayer>
                </a14:imgProps>
              </a:ext>
            </a:extLst>
          </a:blip>
          <a:srcRect b="5713"/>
          <a:stretch>
            <a:fillRect/>
          </a:stretch>
        </p:blipFill>
        <p:spPr bwMode="auto">
          <a:xfrm>
            <a:off x="0" y="11113"/>
            <a:ext cx="9137650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hthoek 2"/>
          <p:cNvSpPr>
            <a:spLocks noChangeArrowheads="1"/>
          </p:cNvSpPr>
          <p:nvPr/>
        </p:nvSpPr>
        <p:spPr bwMode="auto">
          <a:xfrm rot="5400000">
            <a:off x="8080375" y="831850"/>
            <a:ext cx="195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Calibri" pitchFamily="84" charset="0"/>
              </a:rPr>
              <a:t>http://www.sxc.hu/photo/484676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90709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=F(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works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from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‘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previous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’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‘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current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’, 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have no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on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.</a:t>
            </a:r>
          </a:p>
          <a:p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we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won’t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have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=F(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  …)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Evaluate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F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for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each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of the Q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irrespective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of the order. 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635896" y="233378"/>
            <a:ext cx="4269854" cy="1877437"/>
          </a:xfrm>
          <a:prstGeom prst="rect">
            <a:avLst/>
          </a:prstGeom>
          <a:blipFill dpi="0" rotWithShape="1">
            <a:blip r:embed="rId6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not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sufficient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</a:t>
            </a: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nl-NL" sz="2400" b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=F(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nl-NL" sz="2400" b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nl-NL" sz="24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853770" y="24622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8518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4D5EC468-FBCA-4144-91B8-15C0071DA689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5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grpSp>
        <p:nvGrpSpPr>
          <p:cNvPr id="18434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5" name="Picture 2" descr="Clock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1000"/>
                    </a14:imgEffect>
                  </a14:imgLayer>
                </a14:imgProps>
              </a:ext>
            </a:extLst>
          </a:blip>
          <a:srcRect b="5713"/>
          <a:stretch>
            <a:fillRect/>
          </a:stretch>
        </p:blipFill>
        <p:spPr bwMode="auto">
          <a:xfrm>
            <a:off x="0" y="11113"/>
            <a:ext cx="9137650" cy="51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hthoek 2"/>
          <p:cNvSpPr>
            <a:spLocks noChangeArrowheads="1"/>
          </p:cNvSpPr>
          <p:nvPr/>
        </p:nvSpPr>
        <p:spPr bwMode="auto">
          <a:xfrm rot="5400000">
            <a:off x="8080375" y="831850"/>
            <a:ext cx="195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Calibri" pitchFamily="84" charset="0"/>
              </a:rPr>
              <a:t>http://www.sxc.hu/photo/484676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9070975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=F(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works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from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‘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previous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’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‘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current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’, 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have no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dependence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on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.</a:t>
            </a:r>
          </a:p>
          <a:p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Notice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that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the 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following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is 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problematic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</a:t>
            </a:r>
          </a:p>
          <a:p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X</a:t>
            </a:r>
            <a:r>
              <a:rPr lang="nl-NL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=F(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X</a:t>
            </a:r>
            <a:r>
              <a:rPr lang="nl-NL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Y</a:t>
            </a:r>
            <a:r>
              <a:rPr lang="nl-NL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</a:p>
          <a:p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Y</a:t>
            </a:r>
            <a:r>
              <a:rPr lang="nl-NL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=G(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Y</a:t>
            </a:r>
            <a:r>
              <a:rPr lang="nl-NL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X</a:t>
            </a:r>
            <a:r>
              <a:rPr lang="nl-NL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 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2" charset="2"/>
              </a:rPr>
              <a:t> 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2" charset="2"/>
              </a:rPr>
              <a:t>X</a:t>
            </a:r>
            <a:r>
              <a:rPr lang="nl-NL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2" charset="2"/>
              </a:rPr>
              <a:t>curr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2" charset="2"/>
              </a:rPr>
              <a:t> = F(G(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2" charset="2"/>
              </a:rPr>
              <a:t>X</a:t>
            </a:r>
            <a:r>
              <a:rPr lang="nl-NL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2" charset="2"/>
              </a:rPr>
              <a:t>curr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2" charset="2"/>
              </a:rPr>
              <a:t>, ...))</a:t>
            </a:r>
            <a:endParaRPr lang="nl-NL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Hence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both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arguments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should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‘</a:t>
            </a:r>
            <a:r>
              <a:rPr lang="nl-NL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’.</a:t>
            </a:r>
            <a:r>
              <a:rPr lang="nl-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endParaRPr lang="nl-N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5033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482" name="Afbeelding 3"/>
          <p:cNvPicPr>
            <a:picLocks noChangeAspect="1"/>
          </p:cNvPicPr>
          <p:nvPr/>
        </p:nvPicPr>
        <p:blipFill>
          <a:blip r:embed="rId4"/>
          <a:srcRect t="7664" b="5226"/>
          <a:stretch>
            <a:fillRect/>
          </a:stretch>
        </p:blipFill>
        <p:spPr bwMode="auto">
          <a:xfrm>
            <a:off x="1588" y="0"/>
            <a:ext cx="91805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C14299C9-0215-4464-8B5B-8ECB05FB5D5E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6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9072562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curr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=F(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,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prev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</a:p>
          <a:p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 is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called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a </a:t>
            </a:r>
            <a:r>
              <a:rPr lang="nl-NL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</a:t>
            </a:r>
            <a:r>
              <a:rPr lang="nl-N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calculates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Q,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taking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earlier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version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(s) of Q</a:t>
            </a:r>
          </a:p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 argument.</a:t>
            </a:r>
            <a:r>
              <a:rPr lang="nl-NL" sz="2800" dirty="0">
                <a:solidFill>
                  <a:srgbClr val="558E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endParaRPr lang="nl-NL" sz="2000" dirty="0">
              <a:solidFill>
                <a:srgbClr val="558E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20486" name="Rechthoek 4"/>
          <p:cNvSpPr>
            <a:spLocks noChangeArrowheads="1"/>
          </p:cNvSpPr>
          <p:nvPr/>
        </p:nvSpPr>
        <p:spPr bwMode="auto">
          <a:xfrm rot="5400000">
            <a:off x="6850063" y="2247900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chemeClr val="bg1"/>
                </a:solidFill>
                <a:latin typeface="Calibri" pitchFamily="84" charset="0"/>
              </a:rPr>
              <a:t>http://commons.wikimedia.org/wiki/File:Recursive_Objects.jpg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3C080057-CB8A-46D2-8CBF-031E89E2B421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7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grpSp>
        <p:nvGrpSpPr>
          <p:cNvPr id="22530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2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531" name="Picture 2" descr="Bike Path"/>
          <p:cNvPicPr>
            <a:picLocks noChangeAspect="1" noChangeArrowheads="1"/>
          </p:cNvPicPr>
          <p:nvPr/>
        </p:nvPicPr>
        <p:blipFill>
          <a:blip r:embed="rId4"/>
          <a:srcRect t="9019" b="9560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907256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Example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for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rbitrary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intervals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120 km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bicycle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trip;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10 control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posts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to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visited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right order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every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post features a box full of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bananas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B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kCal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each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list of ‘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efforts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’ 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kCal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between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subsequent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posts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{E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},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At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which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posts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should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pick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banana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(s)?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22534" name="Rechthoek 2"/>
          <p:cNvSpPr>
            <a:spLocks noChangeArrowheads="1"/>
          </p:cNvSpPr>
          <p:nvPr/>
        </p:nvSpPr>
        <p:spPr bwMode="auto">
          <a:xfrm rot="5400000">
            <a:off x="8080375" y="831850"/>
            <a:ext cx="1952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Calibri" pitchFamily="84" charset="0"/>
              </a:rPr>
              <a:t>http://www.sxc.hu/photo/480131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9A432C54-F82F-4427-829D-C5DA444D5755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8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sp>
        <p:nvSpPr>
          <p:cNvPr id="24578" name="AutoShape 10"/>
          <p:cNvSpPr>
            <a:spLocks noChangeArrowheads="1"/>
          </p:cNvSpPr>
          <p:nvPr/>
        </p:nvSpPr>
        <p:spPr bwMode="auto">
          <a:xfrm>
            <a:off x="1476375" y="2951163"/>
            <a:ext cx="3600450" cy="917575"/>
          </a:xfrm>
          <a:prstGeom prst="wedgeRoundRectCallout">
            <a:avLst>
              <a:gd name="adj1" fmla="val -23898"/>
              <a:gd name="adj2" fmla="val 105384"/>
              <a:gd name="adj3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nl-NL" sz="2000">
                <a:latin typeface="Calibri" pitchFamily="84" charset="0"/>
              </a:rPr>
              <a:t>max(0,…): you can’t eat a negative amount of bananas</a:t>
            </a:r>
          </a:p>
        </p:txBody>
      </p:sp>
      <p:sp>
        <p:nvSpPr>
          <p:cNvPr id="24579" name="AutoShape 11"/>
          <p:cNvSpPr>
            <a:spLocks noChangeArrowheads="1"/>
          </p:cNvSpPr>
          <p:nvPr/>
        </p:nvSpPr>
        <p:spPr bwMode="auto">
          <a:xfrm>
            <a:off x="1835150" y="2951163"/>
            <a:ext cx="3816350" cy="917575"/>
          </a:xfrm>
          <a:prstGeom prst="wedgeRoundRectCallout">
            <a:avLst>
              <a:gd name="adj1" fmla="val -18634"/>
              <a:gd name="adj2" fmla="val 102269"/>
              <a:gd name="adj3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nl-NL" sz="2000">
                <a:latin typeface="Calibri" pitchFamily="84" charset="0"/>
                <a:sym typeface="Symbol" pitchFamily="84" charset="2"/>
              </a:rPr>
              <a:t></a:t>
            </a:r>
            <a:r>
              <a:rPr lang="nl-NL" sz="2000">
                <a:latin typeface="Calibri" pitchFamily="84" charset="0"/>
              </a:rPr>
              <a:t>…</a:t>
            </a:r>
            <a:r>
              <a:rPr lang="nl-NL" sz="2000">
                <a:latin typeface="Calibri" pitchFamily="84" charset="0"/>
                <a:sym typeface="Symbol" pitchFamily="84" charset="2"/>
              </a:rPr>
              <a:t> : rounding up: you don’t want to eat a fraction of a banana</a:t>
            </a:r>
          </a:p>
        </p:txBody>
      </p:sp>
      <p:grpSp>
        <p:nvGrpSpPr>
          <p:cNvPr id="24580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581" name="Picture 2" descr="fruits"/>
          <p:cNvPicPr>
            <a:picLocks noChangeAspect="1" noChangeArrowheads="1"/>
          </p:cNvPicPr>
          <p:nvPr/>
        </p:nvPicPr>
        <p:blipFill>
          <a:blip r:embed="rId4"/>
          <a:srcRect t="5676" b="9995"/>
          <a:stretch>
            <a:fillRect/>
          </a:stretch>
        </p:blipFill>
        <p:spPr bwMode="auto">
          <a:xfrm>
            <a:off x="0" y="0"/>
            <a:ext cx="91281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8877300" cy="295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amount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kCal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stomach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at post i, i &gt; 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0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amount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kCal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stomach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at start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if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don’t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eat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-E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+n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if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n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bananas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at post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is n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 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  <a:sym typeface="Symbol" pitchFamily="18" charset="2"/>
            </a:endParaRPr>
          </a:p>
          <a:p>
            <a:pPr lvl="1" fontAlgn="auto">
              <a:lnSpc>
                <a:spcPts val="17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BF1DE541-79C8-44B3-A2B3-CC56CC27A6D9}" type="slidenum">
              <a:rPr lang="en-US" sz="800">
                <a:solidFill>
                  <a:schemeClr val="bg2"/>
                </a:solidFill>
                <a:latin typeface="Calibri" pitchFamily="84" charset="0"/>
              </a:rPr>
              <a:pPr eaLnBrk="0" hangingPunct="0"/>
              <a:t>9</a:t>
            </a:fld>
            <a:endParaRPr lang="en-US" sz="800">
              <a:solidFill>
                <a:schemeClr val="bg2"/>
              </a:solidFill>
              <a:latin typeface="Calibri" pitchFamily="84" charset="0"/>
            </a:endParaRPr>
          </a:p>
        </p:txBody>
      </p:sp>
      <p:sp>
        <p:nvSpPr>
          <p:cNvPr id="26626" name="AutoShape 10"/>
          <p:cNvSpPr>
            <a:spLocks noChangeArrowheads="1"/>
          </p:cNvSpPr>
          <p:nvPr/>
        </p:nvSpPr>
        <p:spPr bwMode="auto">
          <a:xfrm>
            <a:off x="1476375" y="2951163"/>
            <a:ext cx="3600450" cy="917575"/>
          </a:xfrm>
          <a:prstGeom prst="wedgeRoundRectCallout">
            <a:avLst>
              <a:gd name="adj1" fmla="val -23898"/>
              <a:gd name="adj2" fmla="val 105384"/>
              <a:gd name="adj3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nl-NL" sz="2000">
                <a:latin typeface="Calibri" pitchFamily="84" charset="0"/>
              </a:rPr>
              <a:t>max(0,…): you can’t eat a negative amount of bananas</a:t>
            </a:r>
          </a:p>
        </p:txBody>
      </p:sp>
      <p:sp>
        <p:nvSpPr>
          <p:cNvPr id="26627" name="AutoShape 11"/>
          <p:cNvSpPr>
            <a:spLocks noChangeArrowheads="1"/>
          </p:cNvSpPr>
          <p:nvPr/>
        </p:nvSpPr>
        <p:spPr bwMode="auto">
          <a:xfrm>
            <a:off x="1835150" y="2951163"/>
            <a:ext cx="3816350" cy="917575"/>
          </a:xfrm>
          <a:prstGeom prst="wedgeRoundRectCallout">
            <a:avLst>
              <a:gd name="adj1" fmla="val -18634"/>
              <a:gd name="adj2" fmla="val 102269"/>
              <a:gd name="adj3" fmla="val 16667"/>
            </a:avLst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nl-NL" sz="2000">
                <a:latin typeface="Calibri" pitchFamily="84" charset="0"/>
                <a:sym typeface="Symbol" pitchFamily="84" charset="2"/>
              </a:rPr>
              <a:t></a:t>
            </a:r>
            <a:r>
              <a:rPr lang="nl-NL" sz="2000">
                <a:latin typeface="Calibri" pitchFamily="84" charset="0"/>
              </a:rPr>
              <a:t>…</a:t>
            </a:r>
            <a:r>
              <a:rPr lang="nl-NL" sz="2000">
                <a:latin typeface="Calibri" pitchFamily="84" charset="0"/>
                <a:sym typeface="Symbol" pitchFamily="84" charset="2"/>
              </a:rPr>
              <a:t> : rounding up: you don’t want to eat a fraction of a banana</a:t>
            </a:r>
          </a:p>
        </p:txBody>
      </p:sp>
      <p:grpSp>
        <p:nvGrpSpPr>
          <p:cNvPr id="26628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629" name="Picture 2" descr="fruits"/>
          <p:cNvPicPr>
            <a:picLocks noChangeAspect="1" noChangeArrowheads="1"/>
          </p:cNvPicPr>
          <p:nvPr/>
        </p:nvPicPr>
        <p:blipFill>
          <a:blip r:embed="rId4"/>
          <a:srcRect t="5676" b="9995"/>
          <a:stretch>
            <a:fillRect/>
          </a:stretch>
        </p:blipFill>
        <p:spPr bwMode="auto">
          <a:xfrm>
            <a:off x="0" y="0"/>
            <a:ext cx="91281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94400" y="1562400"/>
            <a:ext cx="9274144" cy="335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-E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+n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</a:p>
          <a:p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should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such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i+1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&gt;0,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as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small as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possible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+n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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0, </a:t>
            </a:r>
          </a:p>
          <a:p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n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 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; n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=max(0,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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(E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-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Q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)/B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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pPr lvl="1">
              <a:lnSpc>
                <a:spcPts val="2000"/>
              </a:lnSpc>
              <a:spcBef>
                <a:spcPct val="50000"/>
              </a:spcBef>
            </a:pP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Symbol" pitchFamily="84" charset="2"/>
            </a:endParaRPr>
          </a:p>
          <a:p>
            <a:pPr lvl="1">
              <a:lnSpc>
                <a:spcPts val="1700"/>
              </a:lnSpc>
              <a:spcBef>
                <a:spcPct val="50000"/>
              </a:spcBef>
            </a:pP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Symbol" pitchFamily="84" charset="2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79512" y="267494"/>
            <a:ext cx="5435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Totally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ordered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time:</a:t>
            </a:r>
          </a:p>
          <a:p>
            <a:pPr>
              <a:spcBef>
                <a:spcPts val="0"/>
              </a:spcBef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recursive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functions</a:t>
            </a: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649</Words>
  <Application>Microsoft Office PowerPoint</Application>
  <PresentationFormat>Diavoorstelling (16:9)</PresentationFormat>
  <Paragraphs>146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159</cp:revision>
  <dcterms:created xsi:type="dcterms:W3CDTF">2013-05-16T11:19:57Z</dcterms:created>
  <dcterms:modified xsi:type="dcterms:W3CDTF">2013-08-07T15:48:13Z</dcterms:modified>
</cp:coreProperties>
</file>